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6" r:id="rId4"/>
    <p:sldId id="267" r:id="rId5"/>
    <p:sldId id="257" r:id="rId6"/>
    <p:sldId id="268" r:id="rId7"/>
    <p:sldId id="258" r:id="rId8"/>
    <p:sldId id="259" r:id="rId9"/>
    <p:sldId id="275" r:id="rId10"/>
    <p:sldId id="262" r:id="rId11"/>
    <p:sldId id="261" r:id="rId12"/>
    <p:sldId id="263" r:id="rId13"/>
    <p:sldId id="269" r:id="rId14"/>
    <p:sldId id="272" r:id="rId15"/>
    <p:sldId id="271" r:id="rId16"/>
    <p:sldId id="270" r:id="rId17"/>
    <p:sldId id="274" r:id="rId18"/>
    <p:sldId id="273" r:id="rId19"/>
  </p:sldIdLst>
  <p:sldSz cx="9144000" cy="6858000" type="screen4x3"/>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5" d="100"/>
          <a:sy n="65" d="100"/>
        </p:scale>
        <p:origin x="-582"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4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PT" smtClean="0"/>
              <a:t>Clique para editar o estilo</a:t>
            </a:r>
            <a:endParaRPr lang="pt-PT"/>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smtClean="0"/>
              <a:t>Faça clique para editar o estilo</a:t>
            </a:r>
            <a:endParaRPr lang="pt-PT"/>
          </a:p>
        </p:txBody>
      </p:sp>
      <p:sp>
        <p:nvSpPr>
          <p:cNvPr id="4" name="Marcador de Posição da Data 3"/>
          <p:cNvSpPr>
            <a:spLocks noGrp="1"/>
          </p:cNvSpPr>
          <p:nvPr>
            <p:ph type="dt" sz="half" idx="10"/>
          </p:nvPr>
        </p:nvSpPr>
        <p:spPr/>
        <p:txBody>
          <a:bodyPr/>
          <a:lstStyle/>
          <a:p>
            <a:fld id="{EDB7FAAE-A96A-49ED-8953-6EFD651A50CD}" type="datetimeFigureOut">
              <a:rPr lang="pt-PT" smtClean="0"/>
              <a:pPr/>
              <a:t>09-03-2015</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CD01522A-8D2D-4C3F-94BE-FCEF5D723854}" type="slidenum">
              <a:rPr lang="pt-PT" smtClean="0"/>
              <a:pPr/>
              <a:t>‹nº›</a:t>
            </a:fld>
            <a:endParaRPr lang="pt-P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Texto Vertical 2"/>
          <p:cNvSpPr>
            <a:spLocks noGrp="1"/>
          </p:cNvSpPr>
          <p:nvPr>
            <p:ph type="body" orient="vert" idx="1"/>
          </p:nvPr>
        </p:nvSpPr>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EDB7FAAE-A96A-49ED-8953-6EFD651A50CD}" type="datetimeFigureOut">
              <a:rPr lang="pt-PT" smtClean="0"/>
              <a:pPr/>
              <a:t>09-03-2015</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CD01522A-8D2D-4C3F-94BE-FCEF5D723854}" type="slidenum">
              <a:rPr lang="pt-PT" smtClean="0"/>
              <a:pPr/>
              <a:t>‹nº›</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PT" smtClean="0"/>
              <a:t>Clique para editar o estilo</a:t>
            </a:r>
            <a:endParaRPr lang="pt-PT"/>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EDB7FAAE-A96A-49ED-8953-6EFD651A50CD}" type="datetimeFigureOut">
              <a:rPr lang="pt-PT" smtClean="0"/>
              <a:pPr/>
              <a:t>09-03-2015</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CD01522A-8D2D-4C3F-94BE-FCEF5D723854}" type="slidenum">
              <a:rPr lang="pt-PT" smtClean="0"/>
              <a:pPr/>
              <a:t>‹nº›</a:t>
            </a:fld>
            <a:endParaRPr lang="pt-P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idx="1"/>
          </p:nvPr>
        </p:nvSpPr>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EDB7FAAE-A96A-49ED-8953-6EFD651A50CD}" type="datetimeFigureOut">
              <a:rPr lang="pt-PT" smtClean="0"/>
              <a:pPr/>
              <a:t>09-03-2015</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CD01522A-8D2D-4C3F-94BE-FCEF5D723854}" type="slidenum">
              <a:rPr lang="pt-PT" smtClean="0"/>
              <a:pPr/>
              <a:t>‹nº›</a:t>
            </a:fld>
            <a:endParaRPr lang="pt-P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smtClean="0"/>
              <a:t>Clique para editar o estilo</a:t>
            </a:r>
            <a:endParaRPr lang="pt-PT"/>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smtClean="0"/>
              <a:t>Clique para editar os estilos</a:t>
            </a:r>
          </a:p>
        </p:txBody>
      </p:sp>
      <p:sp>
        <p:nvSpPr>
          <p:cNvPr id="4" name="Marcador de Posição da Data 3"/>
          <p:cNvSpPr>
            <a:spLocks noGrp="1"/>
          </p:cNvSpPr>
          <p:nvPr>
            <p:ph type="dt" sz="half" idx="10"/>
          </p:nvPr>
        </p:nvSpPr>
        <p:spPr/>
        <p:txBody>
          <a:bodyPr/>
          <a:lstStyle/>
          <a:p>
            <a:fld id="{EDB7FAAE-A96A-49ED-8953-6EFD651A50CD}" type="datetimeFigureOut">
              <a:rPr lang="pt-PT" smtClean="0"/>
              <a:pPr/>
              <a:t>09-03-2015</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CD01522A-8D2D-4C3F-94BE-FCEF5D723854}" type="slidenum">
              <a:rPr lang="pt-PT" smtClean="0"/>
              <a:pPr/>
              <a:t>‹nº›</a:t>
            </a:fld>
            <a:endParaRPr lang="pt-P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e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a Data 4"/>
          <p:cNvSpPr>
            <a:spLocks noGrp="1"/>
          </p:cNvSpPr>
          <p:nvPr>
            <p:ph type="dt" sz="half" idx="10"/>
          </p:nvPr>
        </p:nvSpPr>
        <p:spPr/>
        <p:txBody>
          <a:bodyPr/>
          <a:lstStyle/>
          <a:p>
            <a:fld id="{EDB7FAAE-A96A-49ED-8953-6EFD651A50CD}" type="datetimeFigureOut">
              <a:rPr lang="pt-PT" smtClean="0"/>
              <a:pPr/>
              <a:t>09-03-2015</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CD01522A-8D2D-4C3F-94BE-FCEF5D723854}" type="slidenum">
              <a:rPr lang="pt-PT" smtClean="0"/>
              <a:pPr/>
              <a:t>‹nº›</a:t>
            </a:fld>
            <a:endParaRPr lang="pt-P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PT" smtClean="0"/>
              <a:t>Clique para editar o estilo</a:t>
            </a:r>
            <a:endParaRPr lang="pt-PT"/>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7" name="Marcador de Posição da Data 6"/>
          <p:cNvSpPr>
            <a:spLocks noGrp="1"/>
          </p:cNvSpPr>
          <p:nvPr>
            <p:ph type="dt" sz="half" idx="10"/>
          </p:nvPr>
        </p:nvSpPr>
        <p:spPr/>
        <p:txBody>
          <a:bodyPr/>
          <a:lstStyle/>
          <a:p>
            <a:fld id="{EDB7FAAE-A96A-49ED-8953-6EFD651A50CD}" type="datetimeFigureOut">
              <a:rPr lang="pt-PT" smtClean="0"/>
              <a:pPr/>
              <a:t>09-03-2015</a:t>
            </a:fld>
            <a:endParaRPr lang="pt-PT"/>
          </a:p>
        </p:txBody>
      </p:sp>
      <p:sp>
        <p:nvSpPr>
          <p:cNvPr id="8" name="Marcador de Posição do Rodapé 7"/>
          <p:cNvSpPr>
            <a:spLocks noGrp="1"/>
          </p:cNvSpPr>
          <p:nvPr>
            <p:ph type="ftr" sz="quarter" idx="11"/>
          </p:nvPr>
        </p:nvSpPr>
        <p:spPr/>
        <p:txBody>
          <a:bodyPr/>
          <a:lstStyle/>
          <a:p>
            <a:endParaRPr lang="pt-PT"/>
          </a:p>
        </p:txBody>
      </p:sp>
      <p:sp>
        <p:nvSpPr>
          <p:cNvPr id="9" name="Marcador de Posição do Número do Diapositivo 8"/>
          <p:cNvSpPr>
            <a:spLocks noGrp="1"/>
          </p:cNvSpPr>
          <p:nvPr>
            <p:ph type="sldNum" sz="quarter" idx="12"/>
          </p:nvPr>
        </p:nvSpPr>
        <p:spPr/>
        <p:txBody>
          <a:bodyPr/>
          <a:lstStyle/>
          <a:p>
            <a:fld id="{CD01522A-8D2D-4C3F-94BE-FCEF5D723854}" type="slidenum">
              <a:rPr lang="pt-PT" smtClean="0"/>
              <a:pPr/>
              <a:t>‹nº›</a:t>
            </a:fld>
            <a:endParaRPr lang="pt-P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a Data 2"/>
          <p:cNvSpPr>
            <a:spLocks noGrp="1"/>
          </p:cNvSpPr>
          <p:nvPr>
            <p:ph type="dt" sz="half" idx="10"/>
          </p:nvPr>
        </p:nvSpPr>
        <p:spPr/>
        <p:txBody>
          <a:bodyPr/>
          <a:lstStyle/>
          <a:p>
            <a:fld id="{EDB7FAAE-A96A-49ED-8953-6EFD651A50CD}" type="datetimeFigureOut">
              <a:rPr lang="pt-PT" smtClean="0"/>
              <a:pPr/>
              <a:t>09-03-2015</a:t>
            </a:fld>
            <a:endParaRPr lang="pt-PT"/>
          </a:p>
        </p:txBody>
      </p:sp>
      <p:sp>
        <p:nvSpPr>
          <p:cNvPr id="4" name="Marcador de Posição do Rodapé 3"/>
          <p:cNvSpPr>
            <a:spLocks noGrp="1"/>
          </p:cNvSpPr>
          <p:nvPr>
            <p:ph type="ftr" sz="quarter" idx="11"/>
          </p:nvPr>
        </p:nvSpPr>
        <p:spPr/>
        <p:txBody>
          <a:bodyPr/>
          <a:lstStyle/>
          <a:p>
            <a:endParaRPr lang="pt-PT"/>
          </a:p>
        </p:txBody>
      </p:sp>
      <p:sp>
        <p:nvSpPr>
          <p:cNvPr id="5" name="Marcador de Posição do Número do Diapositivo 4"/>
          <p:cNvSpPr>
            <a:spLocks noGrp="1"/>
          </p:cNvSpPr>
          <p:nvPr>
            <p:ph type="sldNum" sz="quarter" idx="12"/>
          </p:nvPr>
        </p:nvSpPr>
        <p:spPr/>
        <p:txBody>
          <a:bodyPr/>
          <a:lstStyle/>
          <a:p>
            <a:fld id="{CD01522A-8D2D-4C3F-94BE-FCEF5D723854}" type="slidenum">
              <a:rPr lang="pt-PT" smtClean="0"/>
              <a:pPr/>
              <a:t>‹nº›</a:t>
            </a:fld>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EDB7FAAE-A96A-49ED-8953-6EFD651A50CD}" type="datetimeFigureOut">
              <a:rPr lang="pt-PT" smtClean="0"/>
              <a:pPr/>
              <a:t>09-03-2015</a:t>
            </a:fld>
            <a:endParaRPr lang="pt-PT"/>
          </a:p>
        </p:txBody>
      </p:sp>
      <p:sp>
        <p:nvSpPr>
          <p:cNvPr id="3" name="Marcador de Posição do Rodapé 2"/>
          <p:cNvSpPr>
            <a:spLocks noGrp="1"/>
          </p:cNvSpPr>
          <p:nvPr>
            <p:ph type="ftr" sz="quarter" idx="11"/>
          </p:nvPr>
        </p:nvSpPr>
        <p:spPr/>
        <p:txBody>
          <a:bodyPr/>
          <a:lstStyle/>
          <a:p>
            <a:endParaRPr lang="pt-PT"/>
          </a:p>
        </p:txBody>
      </p:sp>
      <p:sp>
        <p:nvSpPr>
          <p:cNvPr id="4" name="Marcador de Posição do Número do Diapositivo 3"/>
          <p:cNvSpPr>
            <a:spLocks noGrp="1"/>
          </p:cNvSpPr>
          <p:nvPr>
            <p:ph type="sldNum" sz="quarter" idx="12"/>
          </p:nvPr>
        </p:nvSpPr>
        <p:spPr/>
        <p:txBody>
          <a:bodyPr/>
          <a:lstStyle/>
          <a:p>
            <a:fld id="{CD01522A-8D2D-4C3F-94BE-FCEF5D723854}" type="slidenum">
              <a:rPr lang="pt-PT" smtClean="0"/>
              <a:pPr/>
              <a:t>‹nº›</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PT" smtClean="0"/>
              <a:t>Clique para editar o estilo</a:t>
            </a:r>
            <a:endParaRPr lang="pt-PT"/>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Marcador de Posição da Data 4"/>
          <p:cNvSpPr>
            <a:spLocks noGrp="1"/>
          </p:cNvSpPr>
          <p:nvPr>
            <p:ph type="dt" sz="half" idx="10"/>
          </p:nvPr>
        </p:nvSpPr>
        <p:spPr/>
        <p:txBody>
          <a:bodyPr/>
          <a:lstStyle/>
          <a:p>
            <a:fld id="{EDB7FAAE-A96A-49ED-8953-6EFD651A50CD}" type="datetimeFigureOut">
              <a:rPr lang="pt-PT" smtClean="0"/>
              <a:pPr/>
              <a:t>09-03-2015</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CD01522A-8D2D-4C3F-94BE-FCEF5D723854}" type="slidenum">
              <a:rPr lang="pt-PT" smtClean="0"/>
              <a:pPr/>
              <a:t>‹nº›</a:t>
            </a:fld>
            <a:endParaRPr lang="pt-P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PT" smtClean="0"/>
              <a:t>Clique para editar o estilo</a:t>
            </a:r>
            <a:endParaRPr lang="pt-PT"/>
          </a:p>
        </p:txBody>
      </p:sp>
      <p:sp>
        <p:nvSpPr>
          <p:cNvPr id="3" name="Marcador de Posição d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Marcador de Posição da Data 4"/>
          <p:cNvSpPr>
            <a:spLocks noGrp="1"/>
          </p:cNvSpPr>
          <p:nvPr>
            <p:ph type="dt" sz="half" idx="10"/>
          </p:nvPr>
        </p:nvSpPr>
        <p:spPr/>
        <p:txBody>
          <a:bodyPr/>
          <a:lstStyle/>
          <a:p>
            <a:fld id="{EDB7FAAE-A96A-49ED-8953-6EFD651A50CD}" type="datetimeFigureOut">
              <a:rPr lang="pt-PT" smtClean="0"/>
              <a:pPr/>
              <a:t>09-03-2015</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CD01522A-8D2D-4C3F-94BE-FCEF5D723854}" type="slidenum">
              <a:rPr lang="pt-PT" smtClean="0"/>
              <a:pPr/>
              <a:t>‹nº›</a:t>
            </a:fld>
            <a:endParaRPr lang="pt-P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PT" smtClean="0"/>
              <a:t>Clique para editar o estilo</a:t>
            </a:r>
            <a:endParaRPr lang="pt-PT"/>
          </a:p>
        </p:txBody>
      </p:sp>
      <p:sp>
        <p:nvSpPr>
          <p:cNvPr id="3" name="Marcador de Posição do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B7FAAE-A96A-49ED-8953-6EFD651A50CD}" type="datetimeFigureOut">
              <a:rPr lang="pt-PT" smtClean="0"/>
              <a:pPr/>
              <a:t>09-03-2015</a:t>
            </a:fld>
            <a:endParaRPr lang="pt-PT"/>
          </a:p>
        </p:txBody>
      </p:sp>
      <p:sp>
        <p:nvSpPr>
          <p:cNvPr id="5" name="Marcador de Posição do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Marcador de Posição do Número do Diapositivo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01522A-8D2D-4C3F-94BE-FCEF5D723854}" type="slidenum">
              <a:rPr lang="pt-PT" smtClean="0"/>
              <a:pPr/>
              <a:t>‹nº›</a:t>
            </a:fld>
            <a:endParaRPr lang="pt-P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611560" y="2708920"/>
            <a:ext cx="7772400" cy="1470025"/>
          </a:xfrm>
        </p:spPr>
        <p:txBody>
          <a:bodyPr/>
          <a:lstStyle/>
          <a:p>
            <a:r>
              <a:rPr lang="pt-PT" b="1" dirty="0" smtClean="0"/>
              <a:t>Eclipses solares</a:t>
            </a:r>
            <a:endParaRPr lang="pt-PT" b="1" dirty="0"/>
          </a:p>
        </p:txBody>
      </p:sp>
      <p:sp>
        <p:nvSpPr>
          <p:cNvPr id="5" name="Subtítulo 4"/>
          <p:cNvSpPr>
            <a:spLocks noGrp="1"/>
          </p:cNvSpPr>
          <p:nvPr>
            <p:ph type="subTitle" idx="1"/>
          </p:nvPr>
        </p:nvSpPr>
        <p:spPr>
          <a:xfrm>
            <a:off x="611560" y="3886200"/>
            <a:ext cx="7848872" cy="2063080"/>
          </a:xfrm>
        </p:spPr>
        <p:txBody>
          <a:bodyPr/>
          <a:lstStyle/>
          <a:p>
            <a:endParaRPr lang="pt-PT" dirty="0" smtClean="0"/>
          </a:p>
          <a:p>
            <a:endParaRPr lang="pt-PT" dirty="0"/>
          </a:p>
          <a:p>
            <a:r>
              <a:rPr lang="pt-PT" sz="2400" dirty="0" smtClean="0">
                <a:solidFill>
                  <a:schemeClr val="tx1"/>
                </a:solidFill>
              </a:rPr>
              <a:t>António Paralta                                              9 de março de 2015</a:t>
            </a:r>
            <a:endParaRPr lang="pt-PT" sz="2400" dirty="0">
              <a:solidFill>
                <a:schemeClr val="tx1"/>
              </a:solidFill>
            </a:endParaRPr>
          </a:p>
        </p:txBody>
      </p:sp>
      <p:pic>
        <p:nvPicPr>
          <p:cNvPr id="6" name="Imagem 5" descr="AERSP.jpg"/>
          <p:cNvPicPr>
            <a:picLocks noChangeAspect="1"/>
          </p:cNvPicPr>
          <p:nvPr/>
        </p:nvPicPr>
        <p:blipFill>
          <a:blip r:embed="rId2" cstate="print"/>
          <a:stretch>
            <a:fillRect/>
          </a:stretch>
        </p:blipFill>
        <p:spPr>
          <a:xfrm>
            <a:off x="0" y="188640"/>
            <a:ext cx="8424936" cy="1426211"/>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323528" y="260648"/>
            <a:ext cx="8229600" cy="4525963"/>
          </a:xfrm>
        </p:spPr>
        <p:txBody>
          <a:bodyPr/>
          <a:lstStyle/>
          <a:p>
            <a:pPr>
              <a:buNone/>
            </a:pPr>
            <a:r>
              <a:rPr lang="pt-PT" b="1" dirty="0"/>
              <a:t>Existem 3 tipos de eclipses do Sol</a:t>
            </a:r>
            <a:r>
              <a:rPr lang="pt-PT" b="1" dirty="0" smtClean="0"/>
              <a:t>:</a:t>
            </a:r>
          </a:p>
          <a:p>
            <a:pPr>
              <a:buBlip>
                <a:blip r:embed="rId2"/>
              </a:buBlip>
            </a:pPr>
            <a:r>
              <a:rPr lang="pt-PT" b="1" dirty="0"/>
              <a:t> T</a:t>
            </a:r>
            <a:r>
              <a:rPr lang="pt-PT" b="1" dirty="0" smtClean="0"/>
              <a:t>otal</a:t>
            </a:r>
            <a:r>
              <a:rPr lang="pt-PT" b="1" dirty="0"/>
              <a:t>, </a:t>
            </a:r>
            <a:endParaRPr lang="pt-PT" b="1" dirty="0" smtClean="0"/>
          </a:p>
          <a:p>
            <a:pPr>
              <a:buBlip>
                <a:blip r:embed="rId2"/>
              </a:buBlip>
            </a:pPr>
            <a:r>
              <a:rPr lang="pt-PT" b="1" dirty="0" smtClean="0"/>
              <a:t> Anular ou anelar</a:t>
            </a:r>
          </a:p>
          <a:p>
            <a:pPr>
              <a:buBlip>
                <a:blip r:embed="rId2"/>
              </a:buBlip>
            </a:pPr>
            <a:r>
              <a:rPr lang="pt-PT" b="1" dirty="0" smtClean="0"/>
              <a:t> Parcial.</a:t>
            </a:r>
            <a:endParaRPr lang="pt-PT" b="1" dirty="0"/>
          </a:p>
        </p:txBody>
      </p:sp>
      <p:pic>
        <p:nvPicPr>
          <p:cNvPr id="5" name="Imagem 4" descr="E_4.jpg"/>
          <p:cNvPicPr>
            <a:picLocks noChangeAspect="1"/>
          </p:cNvPicPr>
          <p:nvPr/>
        </p:nvPicPr>
        <p:blipFill>
          <a:blip r:embed="rId3" cstate="print"/>
          <a:stretch>
            <a:fillRect/>
          </a:stretch>
        </p:blipFill>
        <p:spPr>
          <a:xfrm>
            <a:off x="1" y="3421376"/>
            <a:ext cx="9144000" cy="3208845"/>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0" y="0"/>
            <a:ext cx="9144000" cy="6858000"/>
          </a:xfrm>
        </p:spPr>
        <p:txBody>
          <a:bodyPr>
            <a:normAutofit lnSpcReduction="10000"/>
          </a:bodyPr>
          <a:lstStyle/>
          <a:p>
            <a:pPr algn="just">
              <a:buBlip>
                <a:blip r:embed="rId2"/>
              </a:buBlip>
            </a:pPr>
            <a:r>
              <a:rPr lang="pt-PT" b="1" dirty="0" smtClean="0"/>
              <a:t> Eclipse </a:t>
            </a:r>
            <a:r>
              <a:rPr lang="pt-PT" b="1" dirty="0"/>
              <a:t>total do Sol</a:t>
            </a:r>
            <a:r>
              <a:rPr lang="pt-PT" dirty="0"/>
              <a:t> acontece quando o tamanho da Lua visto da Terra é suficientemente grande para “tapar” totalmente o Sol. Quando tal fenómeno acontece, apenas é visível numa estreita faixa na superfície da Terra (faixa com algumas centenas de km), sendo que nas regiões próximas a essa faixa pode ser observado um eclipse parcial do Sol. </a:t>
            </a:r>
            <a:endParaRPr lang="pt-PT" dirty="0" smtClean="0"/>
          </a:p>
          <a:p>
            <a:pPr algn="just">
              <a:buBlip>
                <a:blip r:embed="rId2"/>
              </a:buBlip>
            </a:pPr>
            <a:r>
              <a:rPr lang="pt-PT" dirty="0"/>
              <a:t>E</a:t>
            </a:r>
            <a:r>
              <a:rPr lang="pt-PT" dirty="0" smtClean="0"/>
              <a:t>m </a:t>
            </a:r>
            <a:r>
              <a:rPr lang="pt-PT" dirty="0"/>
              <a:t>relação ao eclipse total do Sol este não é visível em toda a região que está </a:t>
            </a:r>
            <a:r>
              <a:rPr lang="pt-PT" b="1" dirty="0"/>
              <a:t>dia</a:t>
            </a:r>
            <a:r>
              <a:rPr lang="pt-PT" dirty="0"/>
              <a:t>, dado que a sombra da Lua na superfície da Terra é bastante menor abrangendo apenas uma pequena parte desta. A fase em que o Sol está totalmente tapado pela Lua poderá durar no máximo um pouco mais de 7 minutos e </a:t>
            </a:r>
            <a:r>
              <a:rPr lang="pt-PT" dirty="0" smtClean="0"/>
              <a:t>meio, mas o </a:t>
            </a:r>
            <a:r>
              <a:rPr lang="pt-PT" dirty="0"/>
              <a:t>eclipse </a:t>
            </a:r>
            <a:r>
              <a:rPr lang="pt-PT" dirty="0" smtClean="0"/>
              <a:t>pode durar uma ou </a:t>
            </a:r>
            <a:r>
              <a:rPr lang="pt-PT" dirty="0" smtClean="0"/>
              <a:t>até três </a:t>
            </a:r>
            <a:r>
              <a:rPr lang="pt-PT" dirty="0"/>
              <a:t>horas.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0" y="0"/>
            <a:ext cx="9144000" cy="6858000"/>
          </a:xfrm>
        </p:spPr>
        <p:txBody>
          <a:bodyPr>
            <a:normAutofit/>
          </a:bodyPr>
          <a:lstStyle/>
          <a:p>
            <a:pPr algn="just">
              <a:buBlip>
                <a:blip r:embed="rId2"/>
              </a:buBlip>
            </a:pPr>
            <a:r>
              <a:rPr lang="pt-PT" b="1" dirty="0" smtClean="0"/>
              <a:t> Eclipse anelar (ou anular)do </a:t>
            </a:r>
            <a:r>
              <a:rPr lang="pt-PT" b="1" dirty="0"/>
              <a:t>Sol</a:t>
            </a:r>
            <a:r>
              <a:rPr lang="pt-PT" dirty="0"/>
              <a:t> acontece quando estão reunidas as mesmas condições como no caso do eclipse total do Sol, à exceção do tamanho da Lua visto da Terra que neste caso não é suficientemente grande para tapar todo o disco solar, ficando um anel exterior visível da Terra. </a:t>
            </a:r>
            <a:endParaRPr lang="pt-PT" dirty="0" smtClean="0"/>
          </a:p>
          <a:p>
            <a:pPr algn="just">
              <a:buNone/>
            </a:pPr>
            <a:endParaRPr lang="pt-PT" dirty="0" smtClean="0"/>
          </a:p>
          <a:p>
            <a:pPr algn="just">
              <a:buBlip>
                <a:blip r:embed="rId2"/>
              </a:buBlip>
            </a:pPr>
            <a:r>
              <a:rPr lang="pt-PT" dirty="0"/>
              <a:t> </a:t>
            </a:r>
            <a:r>
              <a:rPr lang="pt-PT" dirty="0" smtClean="0"/>
              <a:t>Tal </a:t>
            </a:r>
            <a:r>
              <a:rPr lang="pt-PT" dirty="0"/>
              <a:t>como no caso do eclipse total do Sol, o eclipse anular do Sol também é visível apenas numa faixa pequena na superfície da Terra, sendo que nas regiões próximas a essa faixa é possível observar um eclipse parcial do Sol.</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0" y="0"/>
            <a:ext cx="9144000" cy="6858000"/>
          </a:xfrm>
        </p:spPr>
        <p:txBody>
          <a:bodyPr>
            <a:normAutofit/>
          </a:bodyPr>
          <a:lstStyle/>
          <a:p>
            <a:pPr>
              <a:buNone/>
            </a:pPr>
            <a:endParaRPr lang="pt-PT" b="1" dirty="0"/>
          </a:p>
          <a:p>
            <a:pPr>
              <a:buBlip>
                <a:blip r:embed="rId2"/>
              </a:buBlip>
            </a:pPr>
            <a:r>
              <a:rPr lang="pt-PT" b="1" dirty="0" smtClean="0"/>
              <a:t>Durante </a:t>
            </a:r>
            <a:r>
              <a:rPr lang="pt-PT" b="1" dirty="0"/>
              <a:t>o ano de 2015 vão ocorrer 4 </a:t>
            </a:r>
            <a:r>
              <a:rPr lang="pt-PT" b="1" dirty="0" smtClean="0"/>
              <a:t>eclipses:</a:t>
            </a:r>
          </a:p>
          <a:p>
            <a:pPr>
              <a:buNone/>
            </a:pPr>
            <a:r>
              <a:rPr lang="pt-PT" b="1" dirty="0"/>
              <a:t> </a:t>
            </a:r>
            <a:r>
              <a:rPr lang="pt-PT" b="1" dirty="0" smtClean="0"/>
              <a:t>   </a:t>
            </a:r>
            <a:r>
              <a:rPr lang="pt-PT" b="1" dirty="0"/>
              <a:t>2 eclipses do Sol e 2 eclipses da Lua</a:t>
            </a:r>
            <a:r>
              <a:rPr lang="pt-PT" b="1" dirty="0" smtClean="0"/>
              <a:t>.</a:t>
            </a:r>
          </a:p>
          <a:p>
            <a:pPr>
              <a:buBlip>
                <a:blip r:embed="rId2"/>
              </a:buBlip>
            </a:pPr>
            <a:endParaRPr lang="pt-PT" b="1" dirty="0" smtClean="0"/>
          </a:p>
          <a:p>
            <a:pPr>
              <a:buNone/>
            </a:pPr>
            <a:endParaRPr lang="pt-PT" b="1" dirty="0"/>
          </a:p>
          <a:p>
            <a:pPr>
              <a:buNone/>
            </a:pPr>
            <a:endParaRPr lang="pt-PT" b="1" dirty="0" smtClean="0"/>
          </a:p>
          <a:p>
            <a:pPr>
              <a:buBlip>
                <a:blip r:embed="rId2"/>
              </a:buBlip>
            </a:pPr>
            <a:r>
              <a:rPr lang="pt-PT" b="1" dirty="0"/>
              <a:t>Eclipse total do Sol – 20 de </a:t>
            </a:r>
            <a:r>
              <a:rPr lang="pt-PT" b="1" dirty="0" smtClean="0"/>
              <a:t>março </a:t>
            </a:r>
            <a:r>
              <a:rPr lang="pt-PT" b="1" dirty="0"/>
              <a:t>de </a:t>
            </a:r>
            <a:r>
              <a:rPr lang="pt-PT" b="1" dirty="0" smtClean="0"/>
              <a:t>2015</a:t>
            </a:r>
          </a:p>
          <a:p>
            <a:pPr>
              <a:buBlip>
                <a:blip r:embed="rId2"/>
              </a:buBlip>
            </a:pPr>
            <a:r>
              <a:rPr lang="pt-PT" b="1" dirty="0"/>
              <a:t>Eclipse total da Lua – 4 de </a:t>
            </a:r>
            <a:r>
              <a:rPr lang="pt-PT" b="1" dirty="0" smtClean="0"/>
              <a:t>abril </a:t>
            </a:r>
            <a:r>
              <a:rPr lang="pt-PT" b="1" dirty="0"/>
              <a:t>de </a:t>
            </a:r>
            <a:r>
              <a:rPr lang="pt-PT" b="1" dirty="0" smtClean="0"/>
              <a:t>2015</a:t>
            </a:r>
          </a:p>
          <a:p>
            <a:pPr>
              <a:buBlip>
                <a:blip r:embed="rId2"/>
              </a:buBlip>
            </a:pPr>
            <a:r>
              <a:rPr lang="pt-PT" b="1" dirty="0"/>
              <a:t>Eclipse parcial do Sol – 13 </a:t>
            </a:r>
            <a:r>
              <a:rPr lang="pt-PT" b="1" dirty="0" smtClean="0"/>
              <a:t>de setembro </a:t>
            </a:r>
            <a:r>
              <a:rPr lang="pt-PT" b="1" dirty="0"/>
              <a:t>de </a:t>
            </a:r>
            <a:r>
              <a:rPr lang="pt-PT" b="1" dirty="0" smtClean="0"/>
              <a:t>2015</a:t>
            </a:r>
          </a:p>
          <a:p>
            <a:pPr>
              <a:buBlip>
                <a:blip r:embed="rId2"/>
              </a:buBlip>
            </a:pPr>
            <a:r>
              <a:rPr lang="pt-PT" b="1" dirty="0"/>
              <a:t>Eclipse total da Lua – 28 de </a:t>
            </a:r>
            <a:r>
              <a:rPr lang="pt-PT" b="1" dirty="0" smtClean="0"/>
              <a:t>setembro </a:t>
            </a:r>
            <a:r>
              <a:rPr lang="pt-PT" b="1" dirty="0"/>
              <a:t>de 2015</a:t>
            </a:r>
            <a:endParaRPr lang="pt-PT" b="1" dirty="0" smtClean="0"/>
          </a:p>
          <a:p>
            <a:endParaRPr lang="pt-PT"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0" y="0"/>
            <a:ext cx="9144000" cy="6858000"/>
          </a:xfrm>
        </p:spPr>
        <p:txBody>
          <a:bodyPr/>
          <a:lstStyle/>
          <a:p>
            <a:endParaRPr lang="pt-PT" dirty="0" smtClean="0"/>
          </a:p>
          <a:p>
            <a:pPr algn="just">
              <a:buBlip>
                <a:blip r:embed="rId2"/>
              </a:buBlip>
            </a:pPr>
            <a:r>
              <a:rPr lang="pt-PT" dirty="0" smtClean="0"/>
              <a:t> No </a:t>
            </a:r>
            <a:r>
              <a:rPr lang="pt-PT" dirty="0"/>
              <a:t>dia 20 de </a:t>
            </a:r>
            <a:r>
              <a:rPr lang="pt-PT" dirty="0" smtClean="0"/>
              <a:t>março </a:t>
            </a:r>
            <a:r>
              <a:rPr lang="pt-PT" dirty="0"/>
              <a:t>de 2015 ocorre um eclipse total do Sol que será visível como eclipse parcial em todo o território português. </a:t>
            </a:r>
            <a:endParaRPr lang="pt-PT" dirty="0" smtClean="0"/>
          </a:p>
          <a:p>
            <a:pPr algn="just">
              <a:buBlip>
                <a:blip r:embed="rId2"/>
              </a:buBlip>
            </a:pPr>
            <a:endParaRPr lang="pt-PT" dirty="0"/>
          </a:p>
          <a:p>
            <a:pPr algn="just">
              <a:buBlip>
                <a:blip r:embed="rId2"/>
              </a:buBlip>
            </a:pPr>
            <a:r>
              <a:rPr lang="pt-PT" dirty="0" smtClean="0"/>
              <a:t> O</a:t>
            </a:r>
            <a:r>
              <a:rPr lang="pt-PT" dirty="0"/>
              <a:t> eclipse total será visível no extremo norte do oceano Atlântico, nas Ilhas Faroé, Svalbard e região Ártica (passa no </a:t>
            </a:r>
            <a:r>
              <a:rPr lang="pt-PT" dirty="0" smtClean="0"/>
              <a:t>polo </a:t>
            </a:r>
            <a:r>
              <a:rPr lang="pt-PT" dirty="0"/>
              <a:t>norte), numa faixa com largura entre os 410 e os 480 km</a:t>
            </a:r>
            <a:r>
              <a:rPr lang="pt-PT" dirty="0" smtClean="0"/>
              <a:t>.</a:t>
            </a:r>
          </a:p>
          <a:p>
            <a:pPr algn="just">
              <a:buBlip>
                <a:blip r:embed="rId2"/>
              </a:buBlip>
            </a:pPr>
            <a:endParaRPr lang="pt-PT" dirty="0" smtClean="0"/>
          </a:p>
          <a:p>
            <a:pPr algn="just">
              <a:buBlip>
                <a:blip r:embed="rId2"/>
              </a:buBlip>
            </a:pPr>
            <a:r>
              <a:rPr lang="pt-PT" dirty="0" smtClean="0"/>
              <a:t> Em média um eclipse total visita um dado local da Terra uma vez em cada 410 anos.</a:t>
            </a:r>
            <a:endParaRPr lang="pt-PT"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Posição de Conteúdo 3" descr="E_2.jpg"/>
          <p:cNvPicPr>
            <a:picLocks noGrp="1" noChangeAspect="1"/>
          </p:cNvPicPr>
          <p:nvPr>
            <p:ph idx="1"/>
          </p:nvPr>
        </p:nvPicPr>
        <p:blipFill>
          <a:blip r:embed="rId2" cstate="print"/>
          <a:stretch>
            <a:fillRect/>
          </a:stretch>
        </p:blipFill>
        <p:spPr>
          <a:xfrm>
            <a:off x="922634" y="1"/>
            <a:ext cx="6961734" cy="6858000"/>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sz="3600" b="1" dirty="0" smtClean="0"/>
              <a:t>Eclipse parcial do Sol – 20 de Março de 2015</a:t>
            </a:r>
            <a:r>
              <a:rPr lang="pt-PT" b="1" dirty="0" smtClean="0"/>
              <a:t/>
            </a:r>
            <a:br>
              <a:rPr lang="pt-PT" b="1" dirty="0" smtClean="0"/>
            </a:br>
            <a:endParaRPr lang="pt-PT" dirty="0"/>
          </a:p>
        </p:txBody>
      </p:sp>
      <p:sp>
        <p:nvSpPr>
          <p:cNvPr id="3" name="Marcador de Posição de Conteúdo 2"/>
          <p:cNvSpPr>
            <a:spLocks noGrp="1"/>
          </p:cNvSpPr>
          <p:nvPr>
            <p:ph idx="1"/>
          </p:nvPr>
        </p:nvSpPr>
        <p:spPr/>
        <p:txBody>
          <a:bodyPr>
            <a:normAutofit fontScale="92500" lnSpcReduction="10000"/>
          </a:bodyPr>
          <a:lstStyle/>
          <a:p>
            <a:pPr>
              <a:buBlip>
                <a:blip r:embed="rId2"/>
              </a:buBlip>
            </a:pPr>
            <a:r>
              <a:rPr lang="pt-PT" dirty="0" smtClean="0"/>
              <a:t>Em Castelo Branco / Penamacor</a:t>
            </a:r>
          </a:p>
          <a:p>
            <a:pPr>
              <a:buNone/>
            </a:pPr>
            <a:endParaRPr lang="pt-PT" dirty="0" smtClean="0"/>
          </a:p>
          <a:p>
            <a:pPr>
              <a:buBlip>
                <a:blip r:embed="rId3"/>
              </a:buBlip>
            </a:pPr>
            <a:r>
              <a:rPr lang="pt-PT" dirty="0" smtClean="0"/>
              <a:t> Início </a:t>
            </a:r>
            <a:r>
              <a:rPr lang="pt-PT" dirty="0"/>
              <a:t>do eclipse parcial: </a:t>
            </a:r>
            <a:r>
              <a:rPr lang="pt-PT" dirty="0" smtClean="0"/>
              <a:t>08h02 </a:t>
            </a:r>
            <a:br>
              <a:rPr lang="pt-PT" dirty="0" smtClean="0"/>
            </a:br>
            <a:endParaRPr lang="pt-PT" dirty="0" smtClean="0"/>
          </a:p>
          <a:p>
            <a:pPr>
              <a:buBlip>
                <a:blip r:embed="rId3"/>
              </a:buBlip>
            </a:pPr>
            <a:r>
              <a:rPr lang="pt-PT" dirty="0" smtClean="0"/>
              <a:t> Máximo </a:t>
            </a:r>
            <a:r>
              <a:rPr lang="pt-PT" dirty="0"/>
              <a:t>do eclipse: </a:t>
            </a:r>
            <a:r>
              <a:rPr lang="pt-PT" dirty="0" smtClean="0"/>
              <a:t>09h04 </a:t>
            </a:r>
            <a:endParaRPr lang="pt-PT" dirty="0"/>
          </a:p>
          <a:p>
            <a:pPr>
              <a:buNone/>
            </a:pPr>
            <a:endParaRPr lang="pt-PT" dirty="0" smtClean="0"/>
          </a:p>
          <a:p>
            <a:pPr>
              <a:buBlip>
                <a:blip r:embed="rId3"/>
              </a:buBlip>
            </a:pPr>
            <a:r>
              <a:rPr lang="pt-PT" dirty="0" smtClean="0"/>
              <a:t> Fim </a:t>
            </a:r>
            <a:r>
              <a:rPr lang="pt-PT" dirty="0"/>
              <a:t>do eclipse parcial: </a:t>
            </a:r>
            <a:r>
              <a:rPr lang="pt-PT" dirty="0" smtClean="0"/>
              <a:t>10h12</a:t>
            </a:r>
          </a:p>
          <a:p>
            <a:pPr>
              <a:buNone/>
            </a:pPr>
            <a:endParaRPr lang="pt-PT" dirty="0" smtClean="0"/>
          </a:p>
          <a:p>
            <a:pPr>
              <a:buBlip>
                <a:blip r:embed="rId3"/>
              </a:buBlip>
            </a:pPr>
            <a:r>
              <a:rPr lang="pt-PT" dirty="0" smtClean="0"/>
              <a:t> Área do Sol coberta: cerca de 67%</a:t>
            </a:r>
            <a:endParaRPr lang="pt-PT"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0" y="1"/>
            <a:ext cx="9144000" cy="3789040"/>
          </a:xfrm>
        </p:spPr>
        <p:txBody>
          <a:bodyPr>
            <a:normAutofit lnSpcReduction="10000"/>
          </a:bodyPr>
          <a:lstStyle/>
          <a:p>
            <a:pPr algn="just">
              <a:buBlip>
                <a:blip r:embed="rId2"/>
              </a:buBlip>
            </a:pPr>
            <a:r>
              <a:rPr lang="pt-PT" dirty="0" smtClean="0"/>
              <a:t> A </a:t>
            </a:r>
            <a:r>
              <a:rPr lang="pt-PT" dirty="0" smtClean="0"/>
              <a:t>observação do sol, mesmo com o auxílio de aparelhos óticos, causa </a:t>
            </a:r>
            <a:r>
              <a:rPr lang="pt-PT" b="1" dirty="0" smtClean="0"/>
              <a:t>graves riscos para a visão humana se os procedimentos de segurança corretos não forem acautelados</a:t>
            </a:r>
            <a:r>
              <a:rPr lang="pt-PT" dirty="0" smtClean="0"/>
              <a:t>. </a:t>
            </a:r>
            <a:endParaRPr lang="pt-PT" dirty="0" smtClean="0"/>
          </a:p>
          <a:p>
            <a:pPr algn="just">
              <a:buBlip>
                <a:blip r:embed="rId2"/>
              </a:buBlip>
            </a:pPr>
            <a:r>
              <a:rPr lang="pt-PT" dirty="0" smtClean="0"/>
              <a:t> Uma </a:t>
            </a:r>
            <a:r>
              <a:rPr lang="pt-PT" dirty="0" smtClean="0"/>
              <a:t>má utilização dos filtros solares ou de aparelhos de observação, assim como a observação </a:t>
            </a:r>
            <a:r>
              <a:rPr lang="pt-PT" dirty="0" smtClean="0"/>
              <a:t>direta</a:t>
            </a:r>
            <a:r>
              <a:rPr lang="pt-PT" dirty="0" smtClean="0"/>
              <a:t>, podem causar cegueira instantânea ou gradual sem regressão! </a:t>
            </a:r>
            <a:endParaRPr lang="pt-PT" dirty="0"/>
          </a:p>
        </p:txBody>
      </p:sp>
      <p:pic>
        <p:nvPicPr>
          <p:cNvPr id="4" name="Imagem 3" descr="E_5.png"/>
          <p:cNvPicPr>
            <a:picLocks noChangeAspect="1"/>
          </p:cNvPicPr>
          <p:nvPr/>
        </p:nvPicPr>
        <p:blipFill>
          <a:blip r:embed="rId3" cstate="print"/>
          <a:stretch>
            <a:fillRect/>
          </a:stretch>
        </p:blipFill>
        <p:spPr>
          <a:xfrm>
            <a:off x="2123728" y="3861048"/>
            <a:ext cx="4954965" cy="2652659"/>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Posição de Conteúdo 3" descr="eclipse-2015-03-20.GIF"/>
          <p:cNvPicPr>
            <a:picLocks noGrp="1" noChangeAspect="1"/>
          </p:cNvPicPr>
          <p:nvPr>
            <p:ph idx="1"/>
          </p:nvPr>
        </p:nvPicPr>
        <p:blipFill>
          <a:blip r:embed="rId2" cstate="print"/>
          <a:stretch>
            <a:fillRect/>
          </a:stretch>
        </p:blipFill>
        <p:spPr>
          <a:xfrm>
            <a:off x="1138995" y="0"/>
            <a:ext cx="6745373" cy="6858000"/>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p:txBody>
          <a:bodyPr/>
          <a:lstStyle/>
          <a:p>
            <a:endParaRPr lang="pt-PT" b="1" dirty="0" smtClean="0"/>
          </a:p>
          <a:p>
            <a:endParaRPr lang="pt-PT" b="1" dirty="0"/>
          </a:p>
          <a:p>
            <a:endParaRPr lang="pt-PT" b="1" dirty="0" smtClean="0"/>
          </a:p>
          <a:p>
            <a:pPr algn="ctr">
              <a:buNone/>
            </a:pPr>
            <a:r>
              <a:rPr lang="pt-PT" b="1" dirty="0" smtClean="0"/>
              <a:t>O </a:t>
            </a:r>
            <a:r>
              <a:rPr lang="pt-PT" b="1" dirty="0"/>
              <a:t>que é um eclipse? </a:t>
            </a:r>
            <a:endParaRPr lang="pt-PT" b="1" dirty="0" smtClean="0"/>
          </a:p>
          <a:p>
            <a:endParaRPr lang="pt-PT" b="1" dirty="0"/>
          </a:p>
          <a:p>
            <a:pPr>
              <a:buNone/>
            </a:pPr>
            <a:endParaRPr lang="pt-PT"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Posição do Texto 5"/>
          <p:cNvSpPr>
            <a:spLocks noGrp="1"/>
          </p:cNvSpPr>
          <p:nvPr>
            <p:ph type="body" sz="half" idx="4294967295"/>
          </p:nvPr>
        </p:nvSpPr>
        <p:spPr>
          <a:xfrm>
            <a:off x="0" y="0"/>
            <a:ext cx="8604448" cy="4082132"/>
          </a:xfrm>
        </p:spPr>
        <p:txBody>
          <a:bodyPr>
            <a:normAutofit/>
          </a:bodyPr>
          <a:lstStyle/>
          <a:p>
            <a:pPr marL="0" indent="0" algn="just">
              <a:buBlip>
                <a:blip r:embed="rId2"/>
              </a:buBlip>
            </a:pPr>
            <a:r>
              <a:rPr lang="pt-PT" dirty="0" smtClean="0"/>
              <a:t> Em termos gerais podemos dizer que um </a:t>
            </a:r>
            <a:r>
              <a:rPr lang="pt-PT" b="1" dirty="0" smtClean="0"/>
              <a:t>eclipse</a:t>
            </a:r>
            <a:r>
              <a:rPr lang="pt-PT" dirty="0" smtClean="0"/>
              <a:t> é o desaparecimento virtual ou o obscurecimento de um corpo celeste por um outro corpo celeste relativamente a um observador. </a:t>
            </a:r>
          </a:p>
          <a:p>
            <a:pPr marL="0" indent="0" algn="just">
              <a:buNone/>
            </a:pPr>
            <a:endParaRPr lang="pt-PT" dirty="0" smtClean="0"/>
          </a:p>
          <a:p>
            <a:pPr marL="0" indent="0" algn="just">
              <a:buBlip>
                <a:blip r:embed="rId2"/>
              </a:buBlip>
            </a:pPr>
            <a:r>
              <a:rPr lang="pt-PT" dirty="0"/>
              <a:t> </a:t>
            </a:r>
            <a:r>
              <a:rPr lang="pt-PT" dirty="0" smtClean="0"/>
              <a:t>Normalmente quando falamos sobre eclipses, falamos de </a:t>
            </a:r>
            <a:r>
              <a:rPr lang="pt-PT" b="1" dirty="0" smtClean="0"/>
              <a:t>eclipses do Sol</a:t>
            </a:r>
            <a:r>
              <a:rPr lang="pt-PT" dirty="0" smtClean="0"/>
              <a:t> ou </a:t>
            </a:r>
            <a:r>
              <a:rPr lang="pt-PT" b="1" dirty="0" smtClean="0"/>
              <a:t>eclipses da Lua.</a:t>
            </a:r>
            <a:endParaRPr lang="pt-PT" dirty="0"/>
          </a:p>
        </p:txBody>
      </p:sp>
      <p:pic>
        <p:nvPicPr>
          <p:cNvPr id="7" name="Imagem 6" descr="E_3.jpg"/>
          <p:cNvPicPr>
            <a:picLocks noChangeAspect="1"/>
          </p:cNvPicPr>
          <p:nvPr/>
        </p:nvPicPr>
        <p:blipFill>
          <a:blip r:embed="rId3" cstate="print"/>
          <a:stretch>
            <a:fillRect/>
          </a:stretch>
        </p:blipFill>
        <p:spPr>
          <a:xfrm>
            <a:off x="1547664" y="3861049"/>
            <a:ext cx="5904656" cy="2808312"/>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ângulo 1"/>
          <p:cNvSpPr/>
          <p:nvPr/>
        </p:nvSpPr>
        <p:spPr>
          <a:xfrm>
            <a:off x="1691680" y="2852936"/>
            <a:ext cx="5760640" cy="2800767"/>
          </a:xfrm>
          <a:prstGeom prst="rect">
            <a:avLst/>
          </a:prstGeom>
        </p:spPr>
        <p:txBody>
          <a:bodyPr wrap="square">
            <a:spAutoFit/>
          </a:bodyPr>
          <a:lstStyle/>
          <a:p>
            <a:pPr algn="ctr"/>
            <a:r>
              <a:rPr lang="pt-PT" sz="3200" b="1" dirty="0" smtClean="0"/>
              <a:t>Quando </a:t>
            </a:r>
            <a:r>
              <a:rPr lang="pt-PT" sz="3200" b="1" dirty="0"/>
              <a:t>se dá um eclipse solar</a:t>
            </a:r>
            <a:r>
              <a:rPr lang="pt-PT" sz="3200" b="1" dirty="0" smtClean="0"/>
              <a:t>?</a:t>
            </a:r>
          </a:p>
          <a:p>
            <a:pPr algn="ctr"/>
            <a:endParaRPr lang="pt-PT" b="1" dirty="0"/>
          </a:p>
          <a:p>
            <a:pPr algn="ctr"/>
            <a:endParaRPr lang="pt-PT" b="1" dirty="0" smtClean="0"/>
          </a:p>
          <a:p>
            <a:pPr algn="ctr"/>
            <a:endParaRPr lang="pt-PT" b="1" dirty="0"/>
          </a:p>
          <a:p>
            <a:pPr algn="ctr"/>
            <a:endParaRPr lang="pt-PT" b="1" dirty="0" smtClean="0"/>
          </a:p>
          <a:p>
            <a:pPr algn="ctr"/>
            <a:endParaRPr lang="pt-PT" b="1" dirty="0"/>
          </a:p>
          <a:p>
            <a:pPr algn="ctr"/>
            <a:endParaRPr lang="pt-PT" b="1" dirty="0" smtClean="0"/>
          </a:p>
          <a:p>
            <a:pPr algn="ctr"/>
            <a:endParaRPr lang="pt-PT" b="1" dirty="0"/>
          </a:p>
          <a:p>
            <a:pPr algn="ctr"/>
            <a:endParaRPr lang="pt-PT"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0" y="0"/>
            <a:ext cx="9144000" cy="6858000"/>
          </a:xfrm>
        </p:spPr>
        <p:txBody>
          <a:bodyPr>
            <a:normAutofit/>
          </a:bodyPr>
          <a:lstStyle/>
          <a:p>
            <a:pPr algn="just"/>
            <a:r>
              <a:rPr lang="pt-PT" dirty="0"/>
              <a:t>O eclipse solar (ou eclipse do Sol) acontece quando o Sol, a Lua e o planeta </a:t>
            </a:r>
            <a:r>
              <a:rPr lang="pt-PT" dirty="0" smtClean="0"/>
              <a:t>Terra</a:t>
            </a:r>
            <a:r>
              <a:rPr lang="pt-PT" dirty="0"/>
              <a:t> estão alinhados, sendo que a Lua fica entre o Sol e a Terra. </a:t>
            </a:r>
            <a:endParaRPr lang="pt-PT" dirty="0" smtClean="0"/>
          </a:p>
          <a:p>
            <a:pPr algn="just"/>
            <a:r>
              <a:rPr lang="pt-PT" dirty="0" smtClean="0"/>
              <a:t>Nesse </a:t>
            </a:r>
            <a:r>
              <a:rPr lang="pt-PT" dirty="0"/>
              <a:t>caso, o nosso planeta passa pela sombra projetada pela Lua. Para que suceda um eclipse do Sol, a Lua tem de estar na sua fase de Lua nova e ao mesmo tempo tem de estar no mesmo plano (ou muito aproximado) do plano da órbita da Terra em volta do Sol (que chamamos de eclíptica), situação essa que nem sempre ocorre, pois a órbita da Lua em volta da Terra tem uma inclinação de cerca de 5° em relação ao plano da órbita da Terra em volta do Sol.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Posição de Conteúdo 3" descr="E_1.jpg"/>
          <p:cNvPicPr>
            <a:picLocks noGrp="1" noChangeAspect="1"/>
          </p:cNvPicPr>
          <p:nvPr>
            <p:ph idx="1"/>
          </p:nvPr>
        </p:nvPicPr>
        <p:blipFill>
          <a:blip r:embed="rId2" cstate="print"/>
          <a:stretch>
            <a:fillRect/>
          </a:stretch>
        </p:blipFill>
        <p:spPr>
          <a:xfrm>
            <a:off x="28196" y="0"/>
            <a:ext cx="9115804" cy="685800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0" y="0"/>
            <a:ext cx="9144000" cy="6858000"/>
          </a:xfrm>
        </p:spPr>
        <p:txBody>
          <a:bodyPr/>
          <a:lstStyle/>
          <a:p>
            <a:pPr algn="just">
              <a:buNone/>
            </a:pPr>
            <a:endParaRPr lang="pt-PT" dirty="0"/>
          </a:p>
          <a:p>
            <a:pPr algn="just">
              <a:buBlip>
                <a:blip r:embed="rId2"/>
              </a:buBlip>
            </a:pPr>
            <a:r>
              <a:rPr lang="pt-PT" dirty="0" smtClean="0"/>
              <a:t> Na </a:t>
            </a:r>
            <a:r>
              <a:rPr lang="pt-PT" dirty="0" smtClean="0"/>
              <a:t>maior parte das vezes quando se dá a fase de Lua nova, a Lua projeta a sua sombra “acima” do polo norte ou “abaixo” do polo sul do nosso planeta devido a essa inclinação da órbita</a:t>
            </a:r>
            <a:r>
              <a:rPr lang="pt-PT" dirty="0" smtClean="0"/>
              <a:t>.</a:t>
            </a:r>
          </a:p>
          <a:p>
            <a:pPr algn="just">
              <a:buBlip>
                <a:blip r:embed="rId2"/>
              </a:buBlip>
            </a:pPr>
            <a:endParaRPr lang="pt-PT" dirty="0" smtClean="0"/>
          </a:p>
          <a:p>
            <a:pPr algn="just">
              <a:buBlip>
                <a:blip r:embed="rId2"/>
              </a:buBlip>
            </a:pPr>
            <a:r>
              <a:rPr lang="pt-PT" dirty="0" smtClean="0"/>
              <a:t> No decorrer de eclipses solares, a sombra do nosso satélite varre a superfície da Terra de oeste para leste.</a:t>
            </a:r>
            <a:endParaRPr lang="pt-PT"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0" y="0"/>
            <a:ext cx="9144000" cy="6858000"/>
          </a:xfrm>
        </p:spPr>
        <p:txBody>
          <a:bodyPr>
            <a:normAutofit/>
          </a:bodyPr>
          <a:lstStyle/>
          <a:p>
            <a:pPr algn="just">
              <a:buBlip>
                <a:blip r:embed="rId2"/>
              </a:buBlip>
            </a:pPr>
            <a:r>
              <a:rPr lang="pt-PT" dirty="0" smtClean="0"/>
              <a:t> É </a:t>
            </a:r>
            <a:r>
              <a:rPr lang="pt-PT" dirty="0"/>
              <a:t>importante termos em mente que o diâmetro do Sol é cerca de 400 vezes maior que o diâmetro da Lua, sendo que o Sol está cerca de 400 vezes mais longe que a Lua, por isso que visto da Terra, o Sol e a Lua parecem ter um tamanho bastante aproximado. </a:t>
            </a:r>
            <a:endParaRPr lang="pt-PT" dirty="0" smtClean="0"/>
          </a:p>
          <a:p>
            <a:pPr algn="just">
              <a:buNone/>
            </a:pPr>
            <a:endParaRPr lang="pt-PT" dirty="0" smtClean="0"/>
          </a:p>
          <a:p>
            <a:pPr algn="just">
              <a:buBlip>
                <a:blip r:embed="rId2"/>
              </a:buBlip>
            </a:pPr>
            <a:r>
              <a:rPr lang="pt-PT" dirty="0"/>
              <a:t> </a:t>
            </a:r>
            <a:r>
              <a:rPr lang="pt-PT" dirty="0" smtClean="0"/>
              <a:t>Porém </a:t>
            </a:r>
            <a:r>
              <a:rPr lang="pt-PT" dirty="0"/>
              <a:t>a distância entre o Sol e a Terra e a distância entre a Terra e a Lua variam ao longo do tempo, fazendo com que em certas ocasiões o tamanho da Lua é ligeiramente maior que o tamanho do Sol (visto da Terra), e em outras ocasiões o Sol aparece ligeiramente maior que a Lua.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Posição de Conteúdo 3" descr="eclipse2015Mar20_anim.gif"/>
          <p:cNvPicPr>
            <a:picLocks noGrp="1" noChangeAspect="1"/>
          </p:cNvPicPr>
          <p:nvPr>
            <p:ph idx="1"/>
          </p:nvPr>
        </p:nvPicPr>
        <p:blipFill>
          <a:blip r:embed="rId2" cstate="print"/>
          <a:stretch>
            <a:fillRect/>
          </a:stretch>
        </p:blipFill>
        <p:spPr>
          <a:xfrm>
            <a:off x="1026368" y="0"/>
            <a:ext cx="6858000" cy="6858000"/>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TotalTime>
  <Words>417</Words>
  <Application>Microsoft Office PowerPoint</Application>
  <PresentationFormat>Apresentação no Ecrã (4:3)</PresentationFormat>
  <Paragraphs>63</Paragraphs>
  <Slides>18</Slides>
  <Notes>0</Notes>
  <HiddenSlides>0</HiddenSlides>
  <MMClips>0</MMClips>
  <ScaleCrop>false</ScaleCrop>
  <HeadingPairs>
    <vt:vector size="4" baseType="variant">
      <vt:variant>
        <vt:lpstr>Tema</vt:lpstr>
      </vt:variant>
      <vt:variant>
        <vt:i4>1</vt:i4>
      </vt:variant>
      <vt:variant>
        <vt:lpstr>Títulos dos diapositivos</vt:lpstr>
      </vt:variant>
      <vt:variant>
        <vt:i4>18</vt:i4>
      </vt:variant>
    </vt:vector>
  </HeadingPairs>
  <TitlesOfParts>
    <vt:vector size="19" baseType="lpstr">
      <vt:lpstr>Tema do Office</vt:lpstr>
      <vt:lpstr>Eclipses solares</vt:lpstr>
      <vt:lpstr>Diapositivo 2</vt:lpstr>
      <vt:lpstr>Diapositivo 3</vt:lpstr>
      <vt:lpstr>Diapositivo 4</vt:lpstr>
      <vt:lpstr>Diapositivo 5</vt:lpstr>
      <vt:lpstr>Diapositivo 6</vt:lpstr>
      <vt:lpstr>Diapositivo 7</vt:lpstr>
      <vt:lpstr>Diapositivo 8</vt:lpstr>
      <vt:lpstr>Diapositivo 9</vt:lpstr>
      <vt:lpstr>Diapositivo 10</vt:lpstr>
      <vt:lpstr>Diapositivo 11</vt:lpstr>
      <vt:lpstr>Diapositivo 12</vt:lpstr>
      <vt:lpstr>Diapositivo 13</vt:lpstr>
      <vt:lpstr>Diapositivo 14</vt:lpstr>
      <vt:lpstr>Diapositivo 15</vt:lpstr>
      <vt:lpstr>Eclipse parcial do Sol – 20 de Março de 2015 </vt:lpstr>
      <vt:lpstr>Diapositivo 17</vt:lpstr>
      <vt:lpstr>Diapositivo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Diapositivo 1</dc:title>
  <dc:creator>Utilizador</dc:creator>
  <cp:lastModifiedBy>Utilizador</cp:lastModifiedBy>
  <cp:revision>21</cp:revision>
  <dcterms:created xsi:type="dcterms:W3CDTF">2015-03-08T22:26:41Z</dcterms:created>
  <dcterms:modified xsi:type="dcterms:W3CDTF">2015-03-09T00:29:34Z</dcterms:modified>
</cp:coreProperties>
</file>